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sldIdLst>
    <p:sldId id="273" r:id="rId2"/>
    <p:sldId id="275" r:id="rId3"/>
    <p:sldId id="261" r:id="rId4"/>
    <p:sldId id="286" r:id="rId5"/>
    <p:sldId id="272" r:id="rId6"/>
    <p:sldId id="258" r:id="rId7"/>
    <p:sldId id="268" r:id="rId8"/>
    <p:sldId id="260" r:id="rId9"/>
    <p:sldId id="259" r:id="rId10"/>
    <p:sldId id="282" r:id="rId11"/>
    <p:sldId id="263" r:id="rId12"/>
    <p:sldId id="262" r:id="rId13"/>
    <p:sldId id="283" r:id="rId14"/>
    <p:sldId id="265" r:id="rId15"/>
    <p:sldId id="264" r:id="rId16"/>
    <p:sldId id="284" r:id="rId17"/>
    <p:sldId id="287" r:id="rId18"/>
    <p:sldId id="267" r:id="rId19"/>
    <p:sldId id="279" r:id="rId20"/>
    <p:sldId id="285" r:id="rId21"/>
    <p:sldId id="277" r:id="rId22"/>
    <p:sldId id="276" r:id="rId23"/>
    <p:sldId id="278" r:id="rId24"/>
    <p:sldId id="281" r:id="rId25"/>
    <p:sldId id="269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69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14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69487B-8DB4-4A44-8E4D-932106E71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0D63030-FD85-4606-944D-8BEBCE4551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4D4853-3CB0-4B26-AFCF-F6172C3AC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11/03/2020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9B0BF7F-6046-427C-A5B1-FB7DA8F80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B39E72-8DDF-472B-8C4D-F69CC4176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2735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974D59-5E58-44B2-B0A3-BAAB02175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043D366-4518-4334-B346-4779581038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BFABD00-DE6C-4571-A7D2-BFB228804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11/03/2020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29521E-0B41-4E15-BF58-3CB1A8DC1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60AF23-1FA6-4F56-A0D2-6BED407CD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4705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B47489E-0F04-4047-BE8C-FC50D9B884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65618D9-EFB2-47E6-A51F-9115B324BA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724B744-7C14-4E80-BD5C-47EEF24BD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11/03/2020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1E01E8-AC2C-49BF-AF96-E9996E9C1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83E190-3B1C-4893-8AD8-2FFBFA1DE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735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F9B741-4BBF-4324-B967-D037A4873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A49232-3C9B-4998-BD09-99834061C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20AEE0-25C9-42E8-8137-2251ED019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11/03/2020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D01472E-5C6F-436A-B448-E72C2485D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0465BFF-343A-4304-944D-AFFA1861C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361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7ACE05-9F5E-4B41-B445-D7768C233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88C6126-C212-4D26-A895-C5AA79413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2F231AE-C4D0-47A6-B18F-74B539F5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11/03/2020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40219A-D8B4-403C-A63C-2CBE38B6A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9BE81B-A5CE-4781-B216-7C069778A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4954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6EDEFC-5B20-434E-A2FF-A684AE7D6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438AFF7-F954-45B6-9877-93EEA49316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162723E-7445-4DA2-91A8-46494311BF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B6F5CD-6794-43EE-9EB4-5B8BF5C3B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11/03/2020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DC69397-7590-4486-B94B-66F911188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EEDBED7-19DC-4872-BD81-8CA37857C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6683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9480C2-0EE8-4C04-9BC6-E6466D735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1BB5C5-A481-4E52-983E-A2C898052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036FF11-0795-4B20-B170-B24F4F701A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0853926-FBBD-4266-851F-C83AAD7165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1B5D091-0A45-42E1-AF49-AB7B99231D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5C9E0FE-7E32-4508-8959-3827CE088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11/03/2020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AB62BB7-3501-4B12-859E-1EE564D27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381814C-F7DA-4910-A635-94BB5CF72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2149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B223E8-884A-45EE-90D1-1CC744BA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9FEA258-DDE5-4453-842C-560D06DAE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11/03/2020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104E7C3-51A4-4F01-BD6D-03CED6658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FFA9D35-73CA-4386-97D2-2D7666FED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5164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88C4990-679F-4350-A8D7-0ADD595ED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11/03/2020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32CB98B-FF89-4193-9159-02E506385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89B1AC4-1C3E-40EE-A02C-6EA7348F2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2921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C74CA4-C2DB-4746-A1D3-6CD06C845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1616E1-7964-4756-90BB-E6258F213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0EA7FB5-EC49-4BB5-83E5-09F97F6DE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ADABF46-DD33-4DD6-BBA3-68C1D390C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11/03/2020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C44128D-6B8C-4A7B-B55E-73041429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2BBF92B-16EE-45B6-ABE1-D5CD92C6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618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118263-D567-42B5-8B1F-E2F3FE308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E0F455D-381D-4FA1-B7F6-4E802B47DE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868AA2F-3E20-4FE8-AC13-40D6DA7E5A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2DA5012-13F4-4903-AEA2-CD68C12F1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11/03/2020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E9134A6-101E-4103-9476-79146B69E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9E6D484-822E-4BA6-9160-66E75FA84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9483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B6C3573-58D6-48FF-9653-7CF861045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D3C2556-A949-4554-B804-8CD8C9A5E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2298838-8150-497A-BD2C-6C08344E48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52D65-5D23-4759-866C-BD4D7E81B3B3}" type="datetimeFigureOut">
              <a:rPr lang="fr-FR" smtClean="0"/>
              <a:t>11/03/2020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A28250-BEA2-435D-B853-7030E48199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D2D3AC-EB94-4698-9A20-E1E8C292E5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6213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jp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B50C9F-D1DD-4FE1-86A7-5BD7379FDB93}"/>
              </a:ext>
            </a:extLst>
          </p:cNvPr>
          <p:cNvSpPr/>
          <p:nvPr/>
        </p:nvSpPr>
        <p:spPr>
          <a:xfrm>
            <a:off x="0" y="3006150"/>
            <a:ext cx="4672811" cy="14896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Système Escape Game 13</a:t>
            </a:r>
            <a:r>
              <a:rPr lang="en-US" sz="4800" b="1" kern="1200" baseline="30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ème</a:t>
            </a:r>
            <a:r>
              <a:rPr lang="en-US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Porte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86A5C2F4-D1E5-46F3-A398-8801ACDF98D6}"/>
              </a:ext>
            </a:extLst>
          </p:cNvPr>
          <p:cNvCxnSpPr>
            <a:cxnSpLocks/>
          </p:cNvCxnSpPr>
          <p:nvPr/>
        </p:nvCxnSpPr>
        <p:spPr>
          <a:xfrm>
            <a:off x="353460" y="6334125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CB07183-0B6C-431A-A339-37D387FFE05C}"/>
              </a:ext>
            </a:extLst>
          </p:cNvPr>
          <p:cNvSpPr/>
          <p:nvPr/>
        </p:nvSpPr>
        <p:spPr>
          <a:xfrm>
            <a:off x="9601201" y="419277"/>
            <a:ext cx="2514600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Joshua PINNEAU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56950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 35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A156923A-8DF4-4078-94DF-E315267FCF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3" name="Titre 1">
            <a:extLst>
              <a:ext uri="{FF2B5EF4-FFF2-40B4-BE49-F238E27FC236}">
                <a16:creationId xmlns:a16="http://schemas.microsoft.com/office/drawing/2014/main" id="{D7D47A08-2BF9-44C3-9F77-2D2D4A0332FD}"/>
              </a:ext>
            </a:extLst>
          </p:cNvPr>
          <p:cNvSpPr txBox="1">
            <a:spLocks/>
          </p:cNvSpPr>
          <p:nvPr/>
        </p:nvSpPr>
        <p:spPr>
          <a:xfrm>
            <a:off x="897559" y="38999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>
                <a:latin typeface="+mn-lt"/>
              </a:rPr>
              <a:t>Mécanisme n°1 : l’échiquier </a:t>
            </a:r>
            <a:endParaRPr lang="fr-FR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77502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31C4281F-D622-418C-8D75-07D5069F2E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C9DA7725-D7E8-4BCC-9FDF-A34AF4C0A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Mécanisme n°2 : Le lion basculant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3AD4EE6-306A-448A-AE1A-599D403E1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936" y="1296749"/>
            <a:ext cx="4515364" cy="239212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5B1095F-15A0-4EDB-B980-475E9AAB884F}"/>
              </a:ext>
            </a:extLst>
          </p:cNvPr>
          <p:cNvSpPr txBox="1"/>
          <p:nvPr/>
        </p:nvSpPr>
        <p:spPr>
          <a:xfrm>
            <a:off x="3899971" y="1541955"/>
            <a:ext cx="46403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Entrées :</a:t>
            </a:r>
          </a:p>
          <a:p>
            <a:r>
              <a:rPr lang="fr-FR" sz="1400" dirty="0">
                <a:solidFill>
                  <a:srgbClr val="0070C0"/>
                </a:solidFill>
              </a:rPr>
              <a:t>	</a:t>
            </a:r>
            <a:r>
              <a:rPr lang="fr-FR" sz="1400" dirty="0"/>
              <a:t>● E1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Type de capteur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Capteur effet Hall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Référence : </a:t>
            </a:r>
            <a:r>
              <a:rPr lang="fr-FR" sz="1400" dirty="0">
                <a:solidFill>
                  <a:srgbClr val="0070C0"/>
                </a:solidFill>
              </a:rPr>
              <a:t>Capteur à effet Hall A3144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Signal : </a:t>
            </a:r>
            <a:r>
              <a:rPr lang="fr-FR" sz="1400" dirty="0">
                <a:solidFill>
                  <a:srgbClr val="0070C0"/>
                </a:solidFill>
              </a:rPr>
              <a:t>Numérique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Voltage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0-5V</a:t>
            </a:r>
            <a:r>
              <a:rPr lang="fr-FR" dirty="0"/>
              <a:t>		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DC1B36C-D890-4DE9-8026-368906230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5134" y="4687524"/>
            <a:ext cx="1834837" cy="152065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D946CD7B-776D-4A44-AAF3-EFA0EE7701E8}"/>
              </a:ext>
            </a:extLst>
          </p:cNvPr>
          <p:cNvSpPr txBox="1"/>
          <p:nvPr/>
        </p:nvSpPr>
        <p:spPr>
          <a:xfrm>
            <a:off x="2534143" y="6054288"/>
            <a:ext cx="843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Relais 5V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22C5A7A-3931-4D89-9295-1BFCB0C2BACF}"/>
              </a:ext>
            </a:extLst>
          </p:cNvPr>
          <p:cNvSpPr txBox="1"/>
          <p:nvPr/>
        </p:nvSpPr>
        <p:spPr>
          <a:xfrm>
            <a:off x="0" y="4031291"/>
            <a:ext cx="59118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S1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Rôle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activer une gâche électrique (Solénoïde 12V) via un relais </a:t>
            </a:r>
            <a:r>
              <a:rPr lang="fr-FR" sz="1400" dirty="0">
                <a:solidFill>
                  <a:srgbClr val="0070C0"/>
                </a:solidFill>
              </a:rPr>
              <a:t>+ LED de Contrôle</a:t>
            </a:r>
          </a:p>
          <a:p>
            <a:pPr lvl="2"/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14035C-E9B8-4C50-9839-877C82CC746B}"/>
              </a:ext>
            </a:extLst>
          </p:cNvPr>
          <p:cNvSpPr/>
          <p:nvPr/>
        </p:nvSpPr>
        <p:spPr>
          <a:xfrm>
            <a:off x="5857618" y="4244219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Condition : </a:t>
            </a:r>
            <a:r>
              <a:rPr lang="fr-FR" sz="1400" dirty="0">
                <a:solidFill>
                  <a:schemeClr val="accent1"/>
                </a:solidFill>
              </a:rPr>
              <a:t>Si E1 est à 0 alors activer la sortie, sinon, désactiver la sortie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Voltage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0-5V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03A7D80-A8C9-4E2F-A421-49657C0CE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385237" y="4457483"/>
            <a:ext cx="1333376" cy="1333376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06BF1B25-20AB-4879-B29D-A4024D315270}"/>
              </a:ext>
            </a:extLst>
          </p:cNvPr>
          <p:cNvSpPr txBox="1"/>
          <p:nvPr/>
        </p:nvSpPr>
        <p:spPr>
          <a:xfrm>
            <a:off x="8483836" y="6054288"/>
            <a:ext cx="90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Solénoïde</a:t>
            </a:r>
          </a:p>
        </p:txBody>
      </p:sp>
    </p:spTree>
    <p:extLst>
      <p:ext uri="{BB962C8B-B14F-4D97-AF65-F5344CB8AC3E}">
        <p14:creationId xmlns:p14="http://schemas.microsoft.com/office/powerpoint/2010/main" val="1226980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285DFC8B-EF09-4C38-8A7C-512706C864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B99C25B3-D467-4A98-8DB5-F956F5749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Mécanisme n°2 : Le lion basculant </a:t>
            </a:r>
          </a:p>
        </p:txBody>
      </p:sp>
      <p:pic>
        <p:nvPicPr>
          <p:cNvPr id="5" name="Image 4" descr="Une image contenant texte, ordinateur, guichet, portable&#10;&#10;Description générée automatiquement">
            <a:extLst>
              <a:ext uri="{FF2B5EF4-FFF2-40B4-BE49-F238E27FC236}">
                <a16:creationId xmlns:a16="http://schemas.microsoft.com/office/drawing/2014/main" id="{26FF9B91-8D8F-479D-ADC3-C42B80290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869" y="1249141"/>
            <a:ext cx="3834111" cy="550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81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285DFC8B-EF09-4C38-8A7C-512706C864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B99C25B3-D467-4A98-8DB5-F956F5749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Mécanisme n°2 : Le lion basculant </a:t>
            </a:r>
          </a:p>
        </p:txBody>
      </p:sp>
    </p:spTree>
    <p:extLst>
      <p:ext uri="{BB962C8B-B14F-4D97-AF65-F5344CB8AC3E}">
        <p14:creationId xmlns:p14="http://schemas.microsoft.com/office/powerpoint/2010/main" val="2467925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6BF5BDA8-2259-41CC-A61B-D704DEF0D4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C9DA7725-D7E8-4BCC-9FDF-A34AF4C0A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Mécanisme n°3 : l’élément TERRE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18D11AF-0299-4EAC-A2F6-661C6239C65D}"/>
              </a:ext>
            </a:extLst>
          </p:cNvPr>
          <p:cNvSpPr txBox="1"/>
          <p:nvPr/>
        </p:nvSpPr>
        <p:spPr>
          <a:xfrm>
            <a:off x="3899971" y="1541955"/>
            <a:ext cx="46403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Entrées :</a:t>
            </a:r>
          </a:p>
          <a:p>
            <a:r>
              <a:rPr lang="fr-FR" sz="1400" dirty="0">
                <a:solidFill>
                  <a:srgbClr val="0070C0"/>
                </a:solidFill>
              </a:rPr>
              <a:t>	</a:t>
            </a:r>
            <a:r>
              <a:rPr lang="fr-FR" sz="1400" dirty="0"/>
              <a:t>● E1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Type de capteur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Capteur effet Hall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Référence : </a:t>
            </a:r>
            <a:r>
              <a:rPr lang="fr-FR" sz="1400" dirty="0">
                <a:solidFill>
                  <a:srgbClr val="0070C0"/>
                </a:solidFill>
              </a:rPr>
              <a:t>Capteur à effet Hall A3144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Signal : </a:t>
            </a:r>
            <a:r>
              <a:rPr lang="fr-FR" sz="1400" dirty="0">
                <a:solidFill>
                  <a:srgbClr val="0070C0"/>
                </a:solidFill>
              </a:rPr>
              <a:t>Numérique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Voltage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0-5V</a:t>
            </a:r>
            <a:r>
              <a:rPr lang="fr-FR" dirty="0"/>
              <a:t>		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0B93A84-F02C-4BF3-94DE-E28A5C2CF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760" y="1314193"/>
            <a:ext cx="4515364" cy="239212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1FB2B3-68F4-4B62-9689-E60618997798}"/>
              </a:ext>
            </a:extLst>
          </p:cNvPr>
          <p:cNvSpPr txBox="1"/>
          <p:nvPr/>
        </p:nvSpPr>
        <p:spPr>
          <a:xfrm>
            <a:off x="337563" y="4023383"/>
            <a:ext cx="57584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Sorties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S1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Rôle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activer/désactiver un moteur (12V) via un relais </a:t>
            </a:r>
            <a:r>
              <a:rPr lang="fr-FR" sz="1400" dirty="0">
                <a:solidFill>
                  <a:srgbClr val="0070C0"/>
                </a:solidFill>
              </a:rPr>
              <a:t>+ LED de Contrôle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Condition : </a:t>
            </a:r>
            <a:r>
              <a:rPr lang="fr-FR" sz="1400" dirty="0">
                <a:solidFill>
                  <a:srgbClr val="0070C0"/>
                </a:solidFill>
              </a:rPr>
              <a:t>Si E1 est à 1 alors activer la sortie, sinon, désactiver la sortie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Voltage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0-5V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endParaRPr lang="fr-F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S_TERRE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Rôle : </a:t>
            </a:r>
            <a:r>
              <a:rPr lang="fr-FR" sz="1400" dirty="0">
                <a:solidFill>
                  <a:srgbClr val="0070C0"/>
                </a:solidFill>
              </a:rPr>
              <a:t>entrée de la gestion des quatre éléments</a:t>
            </a:r>
            <a:r>
              <a:rPr lang="fr-FR" dirty="0"/>
              <a:t>	</a:t>
            </a:r>
          </a:p>
          <a:p>
            <a:pPr lvl="2"/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05C913B-E163-4E97-9AC7-BAC9442F0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455697"/>
            <a:ext cx="2076206" cy="172069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B531958-20EA-41BE-A41C-E1DA4041D9B5}"/>
              </a:ext>
            </a:extLst>
          </p:cNvPr>
          <p:cNvSpPr txBox="1"/>
          <p:nvPr/>
        </p:nvSpPr>
        <p:spPr>
          <a:xfrm>
            <a:off x="6614596" y="5954475"/>
            <a:ext cx="843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Relais 5V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8DCDC83-C3C0-4EE7-A3C6-7158169923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383194">
            <a:off x="8352842" y="3601979"/>
            <a:ext cx="1519483" cy="226904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E1A8C1A-D256-4278-876D-CA1BC7549157}"/>
              </a:ext>
            </a:extLst>
          </p:cNvPr>
          <p:cNvSpPr txBox="1"/>
          <p:nvPr/>
        </p:nvSpPr>
        <p:spPr>
          <a:xfrm>
            <a:off x="7976756" y="5954475"/>
            <a:ext cx="2612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Actionneur linéaire (Moteur 12V)</a:t>
            </a:r>
          </a:p>
        </p:txBody>
      </p:sp>
    </p:spTree>
    <p:extLst>
      <p:ext uri="{BB962C8B-B14F-4D97-AF65-F5344CB8AC3E}">
        <p14:creationId xmlns:p14="http://schemas.microsoft.com/office/powerpoint/2010/main" val="2317223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AEEB834D-2A12-44C2-B731-07361B6744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5B0F673-5802-41EB-9E63-834C75082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Mécanisme n°3 : l’élément TERRE </a:t>
            </a: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7982B77C-B241-49F5-94BB-18DF7369B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522" y="1308369"/>
            <a:ext cx="4516956" cy="537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326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AEEB834D-2A12-44C2-B731-07361B6744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5B0F673-5802-41EB-9E63-834C75082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Mécanisme n°3 : l’élément TERRE </a:t>
            </a:r>
          </a:p>
        </p:txBody>
      </p:sp>
    </p:spTree>
    <p:extLst>
      <p:ext uri="{BB962C8B-B14F-4D97-AF65-F5344CB8AC3E}">
        <p14:creationId xmlns:p14="http://schemas.microsoft.com/office/powerpoint/2010/main" val="176153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AEEB834D-2A12-44C2-B731-07361B6744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5B0F673-5802-41EB-9E63-834C75082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Message I2C</a:t>
            </a:r>
          </a:p>
        </p:txBody>
      </p:sp>
      <p:pic>
        <p:nvPicPr>
          <p:cNvPr id="3" name="Image 2" descr="Une image contenant carte&#10;&#10;Description générée automatiquement">
            <a:extLst>
              <a:ext uri="{FF2B5EF4-FFF2-40B4-BE49-F238E27FC236}">
                <a16:creationId xmlns:a16="http://schemas.microsoft.com/office/drawing/2014/main" id="{60F3093D-2F68-4281-9CA2-8C5106406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250" y="1541955"/>
            <a:ext cx="5351500" cy="495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673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360E627F-DDC6-42E0-9CBC-A5125DC34D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621ABB55-4537-4B7F-9986-41292A794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Application Web de supervision</a:t>
            </a:r>
          </a:p>
        </p:txBody>
      </p:sp>
      <p:pic>
        <p:nvPicPr>
          <p:cNvPr id="1026" name="Picture 2" descr="Résultat de recherche d'images pour &quot;html png&quot;">
            <a:extLst>
              <a:ext uri="{FF2B5EF4-FFF2-40B4-BE49-F238E27FC236}">
                <a16:creationId xmlns:a16="http://schemas.microsoft.com/office/drawing/2014/main" id="{539C04EB-A3DC-4636-938E-6D8A58E55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51" y="2492373"/>
            <a:ext cx="1354984" cy="187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36E2703C-DA22-4581-86A3-7A35D36927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769" y="2492373"/>
            <a:ext cx="1354984" cy="1873250"/>
          </a:xfrm>
          <a:prstGeom prst="rect">
            <a:avLst/>
          </a:prstGeom>
        </p:spPr>
      </p:pic>
      <p:pic>
        <p:nvPicPr>
          <p:cNvPr id="14" name="Image 13" descr="Une image contenant chope, alimentation, signe&#10;&#10;Description générée automatiquement">
            <a:extLst>
              <a:ext uri="{FF2B5EF4-FFF2-40B4-BE49-F238E27FC236}">
                <a16:creationId xmlns:a16="http://schemas.microsoft.com/office/drawing/2014/main" id="{3E2C9758-487C-47AD-B2AC-2C881E6E1D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088" y="2492373"/>
            <a:ext cx="2731824" cy="1873251"/>
          </a:xfrm>
          <a:prstGeom prst="rect">
            <a:avLst/>
          </a:prstGeom>
        </p:spPr>
      </p:pic>
      <p:pic>
        <p:nvPicPr>
          <p:cNvPr id="16" name="Image 15" descr="Une image contenant assis, table, blanc, petit&#10;&#10;Description générée automatiquement">
            <a:extLst>
              <a:ext uri="{FF2B5EF4-FFF2-40B4-BE49-F238E27FC236}">
                <a16:creationId xmlns:a16="http://schemas.microsoft.com/office/drawing/2014/main" id="{759BD418-2410-4F7A-91F3-9C08F6D5D3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549" y="2494455"/>
            <a:ext cx="1905000" cy="1905000"/>
          </a:xfrm>
          <a:prstGeom prst="rect">
            <a:avLst/>
          </a:prstGeom>
        </p:spPr>
      </p:pic>
      <p:pic>
        <p:nvPicPr>
          <p:cNvPr id="18" name="Image 1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35119DE-A9A7-43BC-972E-903A04C95E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549" y="2598756"/>
            <a:ext cx="1905000" cy="1905000"/>
          </a:xfrm>
          <a:prstGeom prst="rect">
            <a:avLst/>
          </a:prstGeom>
        </p:spPr>
      </p:pic>
      <p:pic>
        <p:nvPicPr>
          <p:cNvPr id="20" name="Image 19" descr="Une image contenant objet, horloge, dessin&#10;&#10;Description générée automatiquement">
            <a:extLst>
              <a:ext uri="{FF2B5EF4-FFF2-40B4-BE49-F238E27FC236}">
                <a16:creationId xmlns:a16="http://schemas.microsoft.com/office/drawing/2014/main" id="{4D24EB88-A564-4A08-9ACE-DCFA4E8067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74" y="5011235"/>
            <a:ext cx="3150566" cy="1201153"/>
          </a:xfrm>
          <a:prstGeom prst="rect">
            <a:avLst/>
          </a:prstGeom>
        </p:spPr>
      </p:pic>
      <p:pic>
        <p:nvPicPr>
          <p:cNvPr id="22" name="Image 21" descr="Une image contenant lumière, dessin&#10;&#10;Description générée automatiquement">
            <a:extLst>
              <a:ext uri="{FF2B5EF4-FFF2-40B4-BE49-F238E27FC236}">
                <a16:creationId xmlns:a16="http://schemas.microsoft.com/office/drawing/2014/main" id="{969D07F5-1275-4DA3-96DC-E0C5FE3CDA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362" y="4814575"/>
            <a:ext cx="2731824" cy="1412865"/>
          </a:xfrm>
          <a:prstGeom prst="rect">
            <a:avLst/>
          </a:prstGeom>
        </p:spPr>
      </p:pic>
      <p:pic>
        <p:nvPicPr>
          <p:cNvPr id="5" name="Image 4" descr="Une image contenant lumière, trafic, horloge, signe&#10;&#10;Description générée automatiquement">
            <a:extLst>
              <a:ext uri="{FF2B5EF4-FFF2-40B4-BE49-F238E27FC236}">
                <a16:creationId xmlns:a16="http://schemas.microsoft.com/office/drawing/2014/main" id="{1E063E81-F2E5-4286-A3EB-7C9F8E2806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848" y="4352919"/>
            <a:ext cx="3902606" cy="187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8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48DEC000-9F0E-4D66-B8AC-DB1FFE4DC2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0EAB66FA-5F8F-4545-BBE9-C561F9277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>
                <a:solidFill>
                  <a:schemeClr val="tx1"/>
                </a:solidFill>
                <a:latin typeface="+mn-lt"/>
              </a:rPr>
              <a:t>Application Web de supervision</a:t>
            </a:r>
            <a:endParaRPr lang="fr-FR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EE8E7D65-AEBC-4045-9CA7-3A0A3EAB7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560" y="1344992"/>
            <a:ext cx="4830879" cy="538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44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BAACB130-1530-44E1-B237-0356E3080F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BD572159-4DB4-446A-9B29-885504AFC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4844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b="1" dirty="0">
                <a:latin typeface="+mn-lt"/>
              </a:rPr>
              <a:t>Introduction</a:t>
            </a:r>
            <a:endParaRPr lang="fr-FR" sz="3600" b="1" dirty="0">
              <a:latin typeface="+mn-l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D24EA29-BCE3-4ACF-8AB7-32ADBABFD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315" y="709222"/>
            <a:ext cx="8219370" cy="607653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E818295-B3CB-4B78-8E0E-7CD59422726B}"/>
              </a:ext>
            </a:extLst>
          </p:cNvPr>
          <p:cNvSpPr txBox="1"/>
          <p:nvPr/>
        </p:nvSpPr>
        <p:spPr>
          <a:xfrm>
            <a:off x="3835823" y="2754759"/>
            <a:ext cx="54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Sortie</a:t>
            </a:r>
            <a:endParaRPr lang="fr-FR" sz="1600" u="sng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6FDE25B-0E78-4E64-9652-6F8579D12C1B}"/>
              </a:ext>
            </a:extLst>
          </p:cNvPr>
          <p:cNvSpPr txBox="1"/>
          <p:nvPr/>
        </p:nvSpPr>
        <p:spPr>
          <a:xfrm>
            <a:off x="5697054" y="2756446"/>
            <a:ext cx="54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Sortie</a:t>
            </a:r>
            <a:endParaRPr lang="fr-FR" sz="1600" u="sng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016B8BC-ABFD-4494-B3DD-64C5F671C1C7}"/>
              </a:ext>
            </a:extLst>
          </p:cNvPr>
          <p:cNvSpPr txBox="1"/>
          <p:nvPr/>
        </p:nvSpPr>
        <p:spPr>
          <a:xfrm>
            <a:off x="7558285" y="2754759"/>
            <a:ext cx="54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Sortie</a:t>
            </a:r>
            <a:endParaRPr lang="fr-FR" sz="1600" u="sng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9BAAD67-2A75-417C-8DAD-36EB16D608EE}"/>
              </a:ext>
            </a:extLst>
          </p:cNvPr>
          <p:cNvSpPr txBox="1"/>
          <p:nvPr/>
        </p:nvSpPr>
        <p:spPr>
          <a:xfrm>
            <a:off x="7558285" y="3747490"/>
            <a:ext cx="54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Sortie</a:t>
            </a:r>
            <a:endParaRPr lang="fr-FR" sz="1600" u="sng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BA0B789-30A2-44B2-98F3-E3900AB23888}"/>
              </a:ext>
            </a:extLst>
          </p:cNvPr>
          <p:cNvSpPr txBox="1"/>
          <p:nvPr/>
        </p:nvSpPr>
        <p:spPr>
          <a:xfrm>
            <a:off x="5713304" y="3747490"/>
            <a:ext cx="54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Sortie</a:t>
            </a:r>
            <a:endParaRPr lang="fr-FR" sz="1600" u="sng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A68FB16-A092-42AC-A0F9-8137A396829F}"/>
              </a:ext>
            </a:extLst>
          </p:cNvPr>
          <p:cNvSpPr txBox="1"/>
          <p:nvPr/>
        </p:nvSpPr>
        <p:spPr>
          <a:xfrm>
            <a:off x="3827678" y="3747490"/>
            <a:ext cx="54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Sortie</a:t>
            </a:r>
            <a:endParaRPr lang="fr-FR" sz="1600" u="sng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3F3701F-EB21-4DF4-B3B1-35882A4E9137}"/>
              </a:ext>
            </a:extLst>
          </p:cNvPr>
          <p:cNvSpPr txBox="1"/>
          <p:nvPr/>
        </p:nvSpPr>
        <p:spPr>
          <a:xfrm>
            <a:off x="7558285" y="1708760"/>
            <a:ext cx="54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Sortie</a:t>
            </a:r>
            <a:endParaRPr lang="fr-FR" sz="1600" u="sng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B9A2C36-547F-469D-BCC8-0A2CCB75E87B}"/>
              </a:ext>
            </a:extLst>
          </p:cNvPr>
          <p:cNvSpPr txBox="1"/>
          <p:nvPr/>
        </p:nvSpPr>
        <p:spPr>
          <a:xfrm>
            <a:off x="5713304" y="1747100"/>
            <a:ext cx="54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Sortie</a:t>
            </a:r>
            <a:endParaRPr lang="fr-FR" sz="1600" u="sng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9E86BC9-80AF-4F57-A4EF-E8FD507DD184}"/>
              </a:ext>
            </a:extLst>
          </p:cNvPr>
          <p:cNvSpPr txBox="1"/>
          <p:nvPr/>
        </p:nvSpPr>
        <p:spPr>
          <a:xfrm>
            <a:off x="3827678" y="1708760"/>
            <a:ext cx="54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Sortie</a:t>
            </a:r>
            <a:endParaRPr lang="fr-FR" sz="1600" u="sng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8869DEC-5A97-4788-B473-3102148470DA}"/>
              </a:ext>
            </a:extLst>
          </p:cNvPr>
          <p:cNvSpPr txBox="1"/>
          <p:nvPr/>
        </p:nvSpPr>
        <p:spPr>
          <a:xfrm>
            <a:off x="2524656" y="1708760"/>
            <a:ext cx="619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Entrée</a:t>
            </a:r>
            <a:endParaRPr lang="fr-FR" sz="1600" u="sng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E79952E-81F3-47EC-AA5E-7A3C9B035D82}"/>
              </a:ext>
            </a:extLst>
          </p:cNvPr>
          <p:cNvSpPr txBox="1"/>
          <p:nvPr/>
        </p:nvSpPr>
        <p:spPr>
          <a:xfrm>
            <a:off x="2523200" y="2743030"/>
            <a:ext cx="619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Entrée</a:t>
            </a:r>
            <a:endParaRPr lang="fr-FR" sz="1600" u="sng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A797895-EA94-4936-9A7A-6E7E7B8FB477}"/>
              </a:ext>
            </a:extLst>
          </p:cNvPr>
          <p:cNvSpPr txBox="1"/>
          <p:nvPr/>
        </p:nvSpPr>
        <p:spPr>
          <a:xfrm>
            <a:off x="2523200" y="3747490"/>
            <a:ext cx="619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Entrée</a:t>
            </a:r>
            <a:endParaRPr lang="fr-FR" sz="1600" u="sng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5ED34C6-2B3F-45FD-AEA4-7455B1C683ED}"/>
              </a:ext>
            </a:extLst>
          </p:cNvPr>
          <p:cNvSpPr txBox="1"/>
          <p:nvPr/>
        </p:nvSpPr>
        <p:spPr>
          <a:xfrm>
            <a:off x="4432489" y="3747490"/>
            <a:ext cx="619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Entrée</a:t>
            </a:r>
            <a:endParaRPr lang="fr-FR" sz="1600" u="sng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C829F1A-B383-406A-90CD-025FE4B55A87}"/>
              </a:ext>
            </a:extLst>
          </p:cNvPr>
          <p:cNvSpPr txBox="1"/>
          <p:nvPr/>
        </p:nvSpPr>
        <p:spPr>
          <a:xfrm>
            <a:off x="6314886" y="3749183"/>
            <a:ext cx="619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Entrée</a:t>
            </a:r>
            <a:endParaRPr lang="fr-FR" sz="1600" u="sng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12DC906-7DB8-4E34-8834-D013D747C462}"/>
              </a:ext>
            </a:extLst>
          </p:cNvPr>
          <p:cNvSpPr txBox="1"/>
          <p:nvPr/>
        </p:nvSpPr>
        <p:spPr>
          <a:xfrm>
            <a:off x="4432489" y="2743030"/>
            <a:ext cx="619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Entrée</a:t>
            </a:r>
            <a:endParaRPr lang="fr-FR" sz="1600" u="sng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477CF40-EF19-4602-AE6B-16626B9DFA20}"/>
              </a:ext>
            </a:extLst>
          </p:cNvPr>
          <p:cNvSpPr txBox="1"/>
          <p:nvPr/>
        </p:nvSpPr>
        <p:spPr>
          <a:xfrm>
            <a:off x="4438418" y="1708760"/>
            <a:ext cx="619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Entrée</a:t>
            </a:r>
            <a:endParaRPr lang="fr-FR" sz="1600" u="sng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BC8CAC5-7197-46FF-BABF-CF4F8D11EFC0}"/>
              </a:ext>
            </a:extLst>
          </p:cNvPr>
          <p:cNvSpPr txBox="1"/>
          <p:nvPr/>
        </p:nvSpPr>
        <p:spPr>
          <a:xfrm>
            <a:off x="6314886" y="1708760"/>
            <a:ext cx="619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Entrée</a:t>
            </a:r>
            <a:endParaRPr lang="fr-FR" sz="1600" u="sng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8E1B23D-7736-498F-A227-FB8D989B52DA}"/>
              </a:ext>
            </a:extLst>
          </p:cNvPr>
          <p:cNvSpPr txBox="1"/>
          <p:nvPr/>
        </p:nvSpPr>
        <p:spPr>
          <a:xfrm>
            <a:off x="6311754" y="2754759"/>
            <a:ext cx="619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Entrée</a:t>
            </a:r>
            <a:endParaRPr lang="fr-FR" sz="1600" u="sng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1F95978-7956-4581-B694-52600FA90519}"/>
              </a:ext>
            </a:extLst>
          </p:cNvPr>
          <p:cNvSpPr txBox="1"/>
          <p:nvPr/>
        </p:nvSpPr>
        <p:spPr>
          <a:xfrm>
            <a:off x="2649827" y="1431123"/>
            <a:ext cx="1734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Mécanisme 1 : L’échiquier</a:t>
            </a:r>
            <a:endParaRPr lang="fr-FR" sz="1400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DA726B8-A2E6-40D0-9D56-4071DD30F2C6}"/>
              </a:ext>
            </a:extLst>
          </p:cNvPr>
          <p:cNvSpPr txBox="1"/>
          <p:nvPr/>
        </p:nvSpPr>
        <p:spPr>
          <a:xfrm>
            <a:off x="4572268" y="1431123"/>
            <a:ext cx="1734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Mécanisme 2 : Le Lion</a:t>
            </a:r>
            <a:endParaRPr lang="fr-FR" sz="1400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01CA9B2-009C-4F35-ADA2-6B1BA83D048C}"/>
              </a:ext>
            </a:extLst>
          </p:cNvPr>
          <p:cNvSpPr txBox="1"/>
          <p:nvPr/>
        </p:nvSpPr>
        <p:spPr>
          <a:xfrm>
            <a:off x="6462465" y="1439967"/>
            <a:ext cx="1734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Mécanisme 3 : TERRE</a:t>
            </a:r>
            <a:endParaRPr lang="fr-FR" sz="1400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B65F2152-04BF-40B1-9FBB-E14318A4ECC3}"/>
              </a:ext>
            </a:extLst>
          </p:cNvPr>
          <p:cNvSpPr txBox="1"/>
          <p:nvPr/>
        </p:nvSpPr>
        <p:spPr>
          <a:xfrm>
            <a:off x="6571308" y="2474720"/>
            <a:ext cx="1734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Mécanisme 6 : AIR</a:t>
            </a:r>
            <a:endParaRPr lang="fr-FR" sz="1200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F0DE43E-1A3D-40D6-9CAF-10893F565608}"/>
              </a:ext>
            </a:extLst>
          </p:cNvPr>
          <p:cNvSpPr txBox="1"/>
          <p:nvPr/>
        </p:nvSpPr>
        <p:spPr>
          <a:xfrm>
            <a:off x="6287416" y="3471513"/>
            <a:ext cx="21357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Mécanisme 9 : Quatre éléments</a:t>
            </a:r>
            <a:endParaRPr lang="fr-FR" sz="1200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FF07BC30-54C2-4DBF-BD0A-2ACFB21AB282}"/>
              </a:ext>
            </a:extLst>
          </p:cNvPr>
          <p:cNvSpPr txBox="1"/>
          <p:nvPr/>
        </p:nvSpPr>
        <p:spPr>
          <a:xfrm>
            <a:off x="4727861" y="2455550"/>
            <a:ext cx="1734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Mécanisme 5 : EAU</a:t>
            </a:r>
            <a:endParaRPr lang="fr-FR" sz="1200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BA60F37-5EE2-45EB-A025-B187F57C6267}"/>
              </a:ext>
            </a:extLst>
          </p:cNvPr>
          <p:cNvSpPr txBox="1"/>
          <p:nvPr/>
        </p:nvSpPr>
        <p:spPr>
          <a:xfrm>
            <a:off x="2841908" y="2474720"/>
            <a:ext cx="1734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Mécanisme 4 : FEU</a:t>
            </a:r>
            <a:endParaRPr lang="fr-FR" sz="12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13F3920-4F90-4143-B776-EE912BA2F47C}"/>
              </a:ext>
            </a:extLst>
          </p:cNvPr>
          <p:cNvSpPr txBox="1"/>
          <p:nvPr/>
        </p:nvSpPr>
        <p:spPr>
          <a:xfrm>
            <a:off x="4090359" y="290457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3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24146C5E-AB8A-4D98-95D7-3661EB74E260}"/>
              </a:ext>
            </a:extLst>
          </p:cNvPr>
          <p:cNvCxnSpPr>
            <a:cxnSpLocks/>
            <a:stCxn id="2" idx="1"/>
            <a:endCxn id="2" idx="1"/>
          </p:cNvCxnSpPr>
          <p:nvPr/>
        </p:nvCxnSpPr>
        <p:spPr>
          <a:xfrm>
            <a:off x="4090359" y="305846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F124B8F-3869-4D76-9E8E-9F80A04435C2}"/>
              </a:ext>
            </a:extLst>
          </p:cNvPr>
          <p:cNvSpPr/>
          <p:nvPr/>
        </p:nvSpPr>
        <p:spPr>
          <a:xfrm rot="2526028" flipV="1">
            <a:off x="3987624" y="3035604"/>
            <a:ext cx="18869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ABADA54D-3BCF-492F-9C7D-010CE4932A76}"/>
              </a:ext>
            </a:extLst>
          </p:cNvPr>
          <p:cNvSpPr txBox="1"/>
          <p:nvPr/>
        </p:nvSpPr>
        <p:spPr>
          <a:xfrm>
            <a:off x="2697885" y="3471928"/>
            <a:ext cx="1734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Mécanisme 7 : Le Katana</a:t>
            </a:r>
            <a:endParaRPr lang="fr-FR" sz="1200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D0C5B480-0F0A-4222-BD86-A3C4FE033FBA}"/>
              </a:ext>
            </a:extLst>
          </p:cNvPr>
          <p:cNvSpPr txBox="1"/>
          <p:nvPr/>
        </p:nvSpPr>
        <p:spPr>
          <a:xfrm>
            <a:off x="4672293" y="3471513"/>
            <a:ext cx="1734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Mécanisme 8 : Le Riz</a:t>
            </a:r>
            <a:endParaRPr lang="fr-FR" sz="1200" dirty="0"/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F528B6E6-6299-43C7-A30F-8BFF5A7EBB27}"/>
              </a:ext>
            </a:extLst>
          </p:cNvPr>
          <p:cNvSpPr/>
          <p:nvPr/>
        </p:nvSpPr>
        <p:spPr>
          <a:xfrm>
            <a:off x="2523199" y="1403190"/>
            <a:ext cx="5556220" cy="791541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ADF85E7-1B94-425E-92F4-7454C2331626}"/>
              </a:ext>
            </a:extLst>
          </p:cNvPr>
          <p:cNvSpPr/>
          <p:nvPr/>
        </p:nvSpPr>
        <p:spPr>
          <a:xfrm>
            <a:off x="4764468" y="5068419"/>
            <a:ext cx="1331531" cy="143661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2EAA85A7-3E94-4FF0-82B0-5B7C3BF11A97}"/>
              </a:ext>
            </a:extLst>
          </p:cNvPr>
          <p:cNvSpPr/>
          <p:nvPr/>
        </p:nvSpPr>
        <p:spPr>
          <a:xfrm>
            <a:off x="3996643" y="5737860"/>
            <a:ext cx="491538" cy="464820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CE7D8EE7-E024-4ACA-B3A5-A637DC54D209}"/>
              </a:ext>
            </a:extLst>
          </p:cNvPr>
          <p:cNvSpPr/>
          <p:nvPr/>
        </p:nvSpPr>
        <p:spPr>
          <a:xfrm>
            <a:off x="7742189" y="5418033"/>
            <a:ext cx="454880" cy="403647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4AED70D1-D2D9-447A-9D49-998E56110F73}"/>
              </a:ext>
            </a:extLst>
          </p:cNvPr>
          <p:cNvSpPr/>
          <p:nvPr/>
        </p:nvSpPr>
        <p:spPr>
          <a:xfrm>
            <a:off x="6343868" y="5551383"/>
            <a:ext cx="454880" cy="403647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B0BA7ABE-54D7-483C-BE82-E8400B24A918}"/>
              </a:ext>
            </a:extLst>
          </p:cNvPr>
          <p:cNvSpPr/>
          <p:nvPr/>
        </p:nvSpPr>
        <p:spPr>
          <a:xfrm>
            <a:off x="9997823" y="1855045"/>
            <a:ext cx="707572" cy="45719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C0E3BEE2-655A-4751-84E7-B35E98C5EB00}"/>
              </a:ext>
            </a:extLst>
          </p:cNvPr>
          <p:cNvSpPr txBox="1"/>
          <p:nvPr/>
        </p:nvSpPr>
        <p:spPr>
          <a:xfrm>
            <a:off x="10705395" y="1699780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Joshua</a:t>
            </a:r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286E9B4A-DF6E-4197-815F-8EEC9FD1A6A5}"/>
              </a:ext>
            </a:extLst>
          </p:cNvPr>
          <p:cNvSpPr/>
          <p:nvPr/>
        </p:nvSpPr>
        <p:spPr>
          <a:xfrm>
            <a:off x="9997823" y="2236822"/>
            <a:ext cx="707572" cy="45719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ACAFFA4F-58C6-4E10-BDA2-D6423F1B8809}"/>
              </a:ext>
            </a:extLst>
          </p:cNvPr>
          <p:cNvSpPr txBox="1"/>
          <p:nvPr/>
        </p:nvSpPr>
        <p:spPr>
          <a:xfrm>
            <a:off x="10701911" y="2052156"/>
            <a:ext cx="99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Corentin</a:t>
            </a:r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6A047291-5F3F-44CA-B05A-8C16FB1931BE}"/>
              </a:ext>
            </a:extLst>
          </p:cNvPr>
          <p:cNvSpPr/>
          <p:nvPr/>
        </p:nvSpPr>
        <p:spPr>
          <a:xfrm>
            <a:off x="9997823" y="2589198"/>
            <a:ext cx="707572" cy="4571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F711400A-6C4A-4AB5-AA7B-8410F13C0A02}"/>
              </a:ext>
            </a:extLst>
          </p:cNvPr>
          <p:cNvSpPr txBox="1"/>
          <p:nvPr/>
        </p:nvSpPr>
        <p:spPr>
          <a:xfrm>
            <a:off x="10701911" y="2404532"/>
            <a:ext cx="11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Constantin</a:t>
            </a:r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4B1CBFAE-445E-406E-A5B1-CB980DCC8686}"/>
              </a:ext>
            </a:extLst>
          </p:cNvPr>
          <p:cNvSpPr/>
          <p:nvPr/>
        </p:nvSpPr>
        <p:spPr>
          <a:xfrm>
            <a:off x="9994339" y="2970650"/>
            <a:ext cx="707572" cy="45719"/>
          </a:xfrm>
          <a:prstGeom prst="round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FEFAF370-EB86-47E8-A520-A9699C66F740}"/>
              </a:ext>
            </a:extLst>
          </p:cNvPr>
          <p:cNvSpPr txBox="1"/>
          <p:nvPr/>
        </p:nvSpPr>
        <p:spPr>
          <a:xfrm>
            <a:off x="10701911" y="2785984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Thomas</a:t>
            </a:r>
          </a:p>
        </p:txBody>
      </p: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8FC05848-7CE4-4D9D-AD35-0F73DBE2FEF3}"/>
              </a:ext>
            </a:extLst>
          </p:cNvPr>
          <p:cNvSpPr/>
          <p:nvPr/>
        </p:nvSpPr>
        <p:spPr>
          <a:xfrm>
            <a:off x="2523200" y="2435583"/>
            <a:ext cx="1800446" cy="78814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115D2E9E-D11D-402D-9946-F2BA69B844C9}"/>
              </a:ext>
            </a:extLst>
          </p:cNvPr>
          <p:cNvSpPr/>
          <p:nvPr/>
        </p:nvSpPr>
        <p:spPr>
          <a:xfrm>
            <a:off x="4405597" y="3445669"/>
            <a:ext cx="1792003" cy="79295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04EE02AB-6543-4B5B-8B19-EC275490D07C}"/>
              </a:ext>
            </a:extLst>
          </p:cNvPr>
          <p:cNvSpPr/>
          <p:nvPr/>
        </p:nvSpPr>
        <p:spPr>
          <a:xfrm>
            <a:off x="2523199" y="3445670"/>
            <a:ext cx="1792003" cy="792956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2AE2EED9-B80E-4069-B01A-B4758D2439EC}"/>
              </a:ext>
            </a:extLst>
          </p:cNvPr>
          <p:cNvSpPr/>
          <p:nvPr/>
        </p:nvSpPr>
        <p:spPr>
          <a:xfrm>
            <a:off x="6287416" y="2438372"/>
            <a:ext cx="1792003" cy="792956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AD1784F9-7A52-4B1D-8EAD-D9EDEE2C5CF4}"/>
              </a:ext>
            </a:extLst>
          </p:cNvPr>
          <p:cNvSpPr/>
          <p:nvPr/>
        </p:nvSpPr>
        <p:spPr>
          <a:xfrm>
            <a:off x="4405597" y="2438372"/>
            <a:ext cx="1792003" cy="792956"/>
          </a:xfrm>
          <a:prstGeom prst="round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B436C15F-62D8-4A71-8302-B9EF6832D211}"/>
              </a:ext>
            </a:extLst>
          </p:cNvPr>
          <p:cNvSpPr/>
          <p:nvPr/>
        </p:nvSpPr>
        <p:spPr>
          <a:xfrm>
            <a:off x="6287416" y="3443678"/>
            <a:ext cx="1792003" cy="792956"/>
          </a:xfrm>
          <a:prstGeom prst="round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FC212675-20FD-4C42-8C72-E811DFE5AC2B}"/>
              </a:ext>
            </a:extLst>
          </p:cNvPr>
          <p:cNvSpPr/>
          <p:nvPr/>
        </p:nvSpPr>
        <p:spPr>
          <a:xfrm>
            <a:off x="3496934" y="5755481"/>
            <a:ext cx="405935" cy="483394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D06587D1-AB64-42DE-98B1-259A6C838E52}"/>
              </a:ext>
            </a:extLst>
          </p:cNvPr>
          <p:cNvSpPr/>
          <p:nvPr/>
        </p:nvSpPr>
        <p:spPr>
          <a:xfrm>
            <a:off x="4764468" y="5286942"/>
            <a:ext cx="1331532" cy="158977"/>
          </a:xfrm>
          <a:prstGeom prst="round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1B18FA35-9F6E-4F94-BD1C-46E932247FA7}"/>
              </a:ext>
            </a:extLst>
          </p:cNvPr>
          <p:cNvSpPr/>
          <p:nvPr/>
        </p:nvSpPr>
        <p:spPr>
          <a:xfrm>
            <a:off x="8423127" y="5646420"/>
            <a:ext cx="1380479" cy="308610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E7DEDF24-F7E5-4A6D-A821-CB944F3A0B31}"/>
              </a:ext>
            </a:extLst>
          </p:cNvPr>
          <p:cNvSpPr/>
          <p:nvPr/>
        </p:nvSpPr>
        <p:spPr>
          <a:xfrm>
            <a:off x="8423127" y="5418034"/>
            <a:ext cx="1380479" cy="13335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7" name="Rectangle : coins arrondis 66">
            <a:extLst>
              <a:ext uri="{FF2B5EF4-FFF2-40B4-BE49-F238E27FC236}">
                <a16:creationId xmlns:a16="http://schemas.microsoft.com/office/drawing/2014/main" id="{A5F86262-9A68-4464-9831-BFDD7A09B5C0}"/>
              </a:ext>
            </a:extLst>
          </p:cNvPr>
          <p:cNvSpPr/>
          <p:nvPr/>
        </p:nvSpPr>
        <p:spPr>
          <a:xfrm>
            <a:off x="8414755" y="2701771"/>
            <a:ext cx="1388851" cy="79295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EF971011-867F-47B8-8DB5-8DFCD2CFC7CD}"/>
              </a:ext>
            </a:extLst>
          </p:cNvPr>
          <p:cNvSpPr/>
          <p:nvPr/>
        </p:nvSpPr>
        <p:spPr>
          <a:xfrm>
            <a:off x="2439054" y="5609545"/>
            <a:ext cx="1057879" cy="145936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9" name="Rectangle : coins arrondis 68">
            <a:extLst>
              <a:ext uri="{FF2B5EF4-FFF2-40B4-BE49-F238E27FC236}">
                <a16:creationId xmlns:a16="http://schemas.microsoft.com/office/drawing/2014/main" id="{D81EC73E-E71D-4F2C-AE68-9EB42B647749}"/>
              </a:ext>
            </a:extLst>
          </p:cNvPr>
          <p:cNvSpPr/>
          <p:nvPr/>
        </p:nvSpPr>
        <p:spPr>
          <a:xfrm>
            <a:off x="2422868" y="5828273"/>
            <a:ext cx="1057880" cy="145936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70" name="Flèche : double flèche horizontale 69">
            <a:extLst>
              <a:ext uri="{FF2B5EF4-FFF2-40B4-BE49-F238E27FC236}">
                <a16:creationId xmlns:a16="http://schemas.microsoft.com/office/drawing/2014/main" id="{3C54BC92-23BF-4E58-9428-5F76A5538AE2}"/>
              </a:ext>
            </a:extLst>
          </p:cNvPr>
          <p:cNvSpPr/>
          <p:nvPr/>
        </p:nvSpPr>
        <p:spPr>
          <a:xfrm>
            <a:off x="7117557" y="4935619"/>
            <a:ext cx="400050" cy="317994"/>
          </a:xfrm>
          <a:prstGeom prst="left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71" name="Flèche : double flèche horizontale 70">
            <a:extLst>
              <a:ext uri="{FF2B5EF4-FFF2-40B4-BE49-F238E27FC236}">
                <a16:creationId xmlns:a16="http://schemas.microsoft.com/office/drawing/2014/main" id="{42B9FA74-EEC1-4A95-9F92-B4E85F72CD12}"/>
              </a:ext>
            </a:extLst>
          </p:cNvPr>
          <p:cNvSpPr/>
          <p:nvPr/>
        </p:nvSpPr>
        <p:spPr>
          <a:xfrm>
            <a:off x="3943349" y="4732540"/>
            <a:ext cx="809897" cy="311085"/>
          </a:xfrm>
          <a:prstGeom prst="leftRightArrow">
            <a:avLst/>
          </a:prstGeom>
          <a:solidFill>
            <a:srgbClr val="1EEA14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72" name="Zone de texte 45">
            <a:extLst>
              <a:ext uri="{FF2B5EF4-FFF2-40B4-BE49-F238E27FC236}">
                <a16:creationId xmlns:a16="http://schemas.microsoft.com/office/drawing/2014/main" id="{5C39DD9A-2EFB-4FD3-8862-23AA3A19DA29}"/>
              </a:ext>
            </a:extLst>
          </p:cNvPr>
          <p:cNvSpPr txBox="1"/>
          <p:nvPr/>
        </p:nvSpPr>
        <p:spPr>
          <a:xfrm>
            <a:off x="905817" y="4289822"/>
            <a:ext cx="1095375" cy="561975"/>
          </a:xfrm>
          <a:prstGeom prst="rect">
            <a:avLst/>
          </a:prstGeom>
          <a:solidFill>
            <a:schemeClr val="lt1"/>
          </a:solidFill>
          <a:ln w="6350">
            <a:solidFill>
              <a:schemeClr val="accent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sur l’affichage de l’état de la salle</a:t>
            </a:r>
            <a:endParaRPr lang="fr-FR" sz="11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3E4D316F-89F4-4E6F-A2CD-5DE8D5BDE1C8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2002064" y="4570812"/>
            <a:ext cx="2762404" cy="56943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5" name="Zone de texte 44">
            <a:extLst>
              <a:ext uri="{FF2B5EF4-FFF2-40B4-BE49-F238E27FC236}">
                <a16:creationId xmlns:a16="http://schemas.microsoft.com/office/drawing/2014/main" id="{6D6AC583-5ACE-4B87-8D70-82C4996B76E2}"/>
              </a:ext>
            </a:extLst>
          </p:cNvPr>
          <p:cNvSpPr txBox="1"/>
          <p:nvPr/>
        </p:nvSpPr>
        <p:spPr>
          <a:xfrm>
            <a:off x="9857098" y="4650105"/>
            <a:ext cx="1095375" cy="561975"/>
          </a:xfrm>
          <a:prstGeom prst="rect">
            <a:avLst/>
          </a:prstGeom>
          <a:solidFill>
            <a:schemeClr val="lt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de pilotage des actionneurs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7EC0F6C1-C0A2-4286-B4F1-EB4FFED7B93B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6096000" y="5043625"/>
            <a:ext cx="3761098" cy="32280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1" name="Rectangle : coins arrondis 80">
            <a:extLst>
              <a:ext uri="{FF2B5EF4-FFF2-40B4-BE49-F238E27FC236}">
                <a16:creationId xmlns:a16="http://schemas.microsoft.com/office/drawing/2014/main" id="{5D65B076-BF39-45BD-B78E-D5FECED95365}"/>
              </a:ext>
            </a:extLst>
          </p:cNvPr>
          <p:cNvSpPr/>
          <p:nvPr/>
        </p:nvSpPr>
        <p:spPr>
          <a:xfrm>
            <a:off x="8305145" y="4149467"/>
            <a:ext cx="548608" cy="246221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695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68" grpId="0" animBg="1"/>
      <p:bldP spid="7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48DEC000-9F0E-4D66-B8AC-DB1FFE4DC2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0EAB66FA-5F8F-4545-BBE9-C561F9277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>
                <a:solidFill>
                  <a:schemeClr val="tx1"/>
                </a:solidFill>
                <a:latin typeface="+mn-lt"/>
              </a:rPr>
              <a:t>Application Web de supervision</a:t>
            </a:r>
            <a:endParaRPr lang="fr-FR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00869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48DEC000-9F0E-4D66-B8AC-DB1FFE4DC2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0EAB66FA-5F8F-4545-BBE9-C561F9277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Application Web de supervision</a:t>
            </a:r>
          </a:p>
        </p:txBody>
      </p:sp>
      <p:pic>
        <p:nvPicPr>
          <p:cNvPr id="8" name="Image 7" descr="Une image contenant alimentation&#10;&#10;Description générée automatiquement">
            <a:extLst>
              <a:ext uri="{FF2B5EF4-FFF2-40B4-BE49-F238E27FC236}">
                <a16:creationId xmlns:a16="http://schemas.microsoft.com/office/drawing/2014/main" id="{EE6BD1B7-5E4A-4DE4-A4D0-1A78A59E7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959" y="1330406"/>
            <a:ext cx="9282081" cy="524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783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F76A4A1C-4E62-49C5-98A5-F491B1EE1E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5E36B3BA-5283-4C67-80C7-347F4E37E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Application Web de supervision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1C0DCC2-55B5-4C26-AB2F-0C3B0DF24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399" y="1225151"/>
            <a:ext cx="7819527" cy="55286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9975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F76A4A1C-4E62-49C5-98A5-F491B1EE1E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5E36B3BA-5283-4C67-80C7-347F4E37E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Application Web de supervision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332BEAE-CC2E-4E80-868F-770F4579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275" y="1235529"/>
            <a:ext cx="7803652" cy="551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70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F76A4A1C-4E62-49C5-98A5-F491B1EE1E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5E36B3BA-5283-4C67-80C7-347F4E37E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Application Web de supervision</a:t>
            </a:r>
          </a:p>
        </p:txBody>
      </p:sp>
    </p:spTree>
    <p:extLst>
      <p:ext uri="{BB962C8B-B14F-4D97-AF65-F5344CB8AC3E}">
        <p14:creationId xmlns:p14="http://schemas.microsoft.com/office/powerpoint/2010/main" val="3886332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08E607A5-1F02-469A-B003-E2A3520350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84F54665-097C-4493-A561-F397C2E20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Réseau</a:t>
            </a:r>
          </a:p>
        </p:txBody>
      </p:sp>
    </p:spTree>
    <p:extLst>
      <p:ext uri="{BB962C8B-B14F-4D97-AF65-F5344CB8AC3E}">
        <p14:creationId xmlns:p14="http://schemas.microsoft.com/office/powerpoint/2010/main" val="4041896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C94C7F28-1A6D-4AE8-832F-6ADD5ADD1A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FF8CF00-DB30-4438-B600-8B2DEF6B406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996" y="1376363"/>
            <a:ext cx="6644005" cy="5248275"/>
          </a:xfrm>
          <a:prstGeom prst="rect">
            <a:avLst/>
          </a:prstGeom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70072CBA-496B-470E-9046-17C30A8A1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33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b="1" dirty="0">
                <a:latin typeface="+mn-lt"/>
              </a:rPr>
              <a:t>Diagramme de cas d’utilisation</a:t>
            </a:r>
            <a:endParaRPr lang="fr-FR" sz="3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1572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C94C7F28-1A6D-4AE8-832F-6ADD5ADD1A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70072CBA-496B-470E-9046-17C30A8A1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33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b="1" dirty="0">
                <a:latin typeface="+mn-lt"/>
              </a:rPr>
              <a:t>Diagramme d’exigence</a:t>
            </a:r>
            <a:endParaRPr lang="fr-FR" sz="3600" b="1" dirty="0">
              <a:latin typeface="+mn-lt"/>
            </a:endParaRPr>
          </a:p>
        </p:txBody>
      </p:sp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A6A263FE-065D-45BE-AAF0-B3A5D3399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996" y="1208842"/>
            <a:ext cx="9398007" cy="552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75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C94C7F28-1A6D-4AE8-832F-6ADD5ADD1A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1D901C81-2DA3-421A-BBCE-EB083238EDA4}"/>
              </a:ext>
            </a:extLst>
          </p:cNvPr>
          <p:cNvSpPr txBox="1">
            <a:spLocks/>
          </p:cNvSpPr>
          <p:nvPr/>
        </p:nvSpPr>
        <p:spPr>
          <a:xfrm>
            <a:off x="1524000" y="228600"/>
            <a:ext cx="9144000" cy="10764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fr-FR" sz="6000" b="1" dirty="0"/>
              <a:t>Diagramme de Gantt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387998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54EDA2C0-48CE-4DA2-890F-252AC8D488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B0C423D-65A1-40D8-8751-302A287BB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latin typeface="+mn-lt"/>
              </a:rPr>
              <a:t>Mes tâches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7441BCA-F2F3-49D7-9D50-474CE98A3A2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175" y="1690688"/>
            <a:ext cx="7105650" cy="459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107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938644E-CF18-4D10-8122-4DEF1BE6F3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782BF964-5F41-42A4-99C2-DF15DED79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latin typeface="+mn-lt"/>
              </a:rPr>
              <a:t>Développement sur Arduino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2931D2D-2A75-4941-AE67-F83158561FB7}"/>
              </a:ext>
            </a:extLst>
          </p:cNvPr>
          <p:cNvSpPr txBox="1"/>
          <p:nvPr/>
        </p:nvSpPr>
        <p:spPr>
          <a:xfrm>
            <a:off x="2268622" y="2908893"/>
            <a:ext cx="2066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Mécanisme 1 : L’échiquier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D5C937A-8040-4DC9-873C-693F65A77CEC}"/>
              </a:ext>
            </a:extLst>
          </p:cNvPr>
          <p:cNvSpPr txBox="1"/>
          <p:nvPr/>
        </p:nvSpPr>
        <p:spPr>
          <a:xfrm>
            <a:off x="2087647" y="3247129"/>
            <a:ext cx="666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Entrée</a:t>
            </a:r>
            <a:endParaRPr lang="fr-FR" u="sng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E9A7E86-1DCA-47C2-812C-1DAEBB9400D9}"/>
              </a:ext>
            </a:extLst>
          </p:cNvPr>
          <p:cNvSpPr txBox="1"/>
          <p:nvPr/>
        </p:nvSpPr>
        <p:spPr>
          <a:xfrm>
            <a:off x="5264080" y="2861255"/>
            <a:ext cx="1799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Mécanisme 2 : Le Lion</a:t>
            </a:r>
            <a:endParaRPr lang="fr-FR" u="sng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21CCEA5-69D0-47BF-A7D1-AD23B47F8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204" y="2695472"/>
            <a:ext cx="8535591" cy="146705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F4C78C3-4F54-4A9B-9BC5-5036DC9CD23C}"/>
              </a:ext>
            </a:extLst>
          </p:cNvPr>
          <p:cNvSpPr txBox="1"/>
          <p:nvPr/>
        </p:nvSpPr>
        <p:spPr>
          <a:xfrm>
            <a:off x="6805425" y="3247128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Sortie</a:t>
            </a:r>
            <a:endParaRPr lang="fr-FR" u="sng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FE6B700-9568-40D7-BBF0-F657FFE56B3B}"/>
              </a:ext>
            </a:extLst>
          </p:cNvPr>
          <p:cNvSpPr txBox="1"/>
          <p:nvPr/>
        </p:nvSpPr>
        <p:spPr>
          <a:xfrm>
            <a:off x="4008878" y="3247127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Sortie</a:t>
            </a:r>
            <a:endParaRPr lang="fr-FR" u="sng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A9B53F9-3E55-454C-AECC-A7D0E8FE24D9}"/>
              </a:ext>
            </a:extLst>
          </p:cNvPr>
          <p:cNvSpPr txBox="1"/>
          <p:nvPr/>
        </p:nvSpPr>
        <p:spPr>
          <a:xfrm>
            <a:off x="9521440" y="3247127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Sortie</a:t>
            </a:r>
            <a:endParaRPr lang="fr-FR" u="sng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8D4B3C1-89DA-4BB3-90F2-DA4F2EC0B482}"/>
              </a:ext>
            </a:extLst>
          </p:cNvPr>
          <p:cNvSpPr txBox="1"/>
          <p:nvPr/>
        </p:nvSpPr>
        <p:spPr>
          <a:xfrm>
            <a:off x="7638017" y="3247127"/>
            <a:ext cx="666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Entrée</a:t>
            </a:r>
            <a:endParaRPr lang="fr-FR" u="sng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655BAC2-2D29-4706-B374-BDFF3940D565}"/>
              </a:ext>
            </a:extLst>
          </p:cNvPr>
          <p:cNvSpPr txBox="1"/>
          <p:nvPr/>
        </p:nvSpPr>
        <p:spPr>
          <a:xfrm>
            <a:off x="7638017" y="2909753"/>
            <a:ext cx="2489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Mécanisme 2 : L’élément TERRE</a:t>
            </a:r>
            <a:endParaRPr lang="fr-FR" u="sng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607039F-B845-4573-AE4E-C576175632E6}"/>
              </a:ext>
            </a:extLst>
          </p:cNvPr>
          <p:cNvSpPr txBox="1"/>
          <p:nvPr/>
        </p:nvSpPr>
        <p:spPr>
          <a:xfrm>
            <a:off x="4869312" y="3247127"/>
            <a:ext cx="666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Entrée</a:t>
            </a:r>
            <a:endParaRPr lang="fr-FR" u="sng" dirty="0"/>
          </a:p>
        </p:txBody>
      </p:sp>
    </p:spTree>
    <p:extLst>
      <p:ext uri="{BB962C8B-B14F-4D97-AF65-F5344CB8AC3E}">
        <p14:creationId xmlns:p14="http://schemas.microsoft.com/office/powerpoint/2010/main" val="1657409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2D11510A-402F-49FB-A1FB-7902729105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C9DA7725-D7E8-4BCC-9FDF-A34AF4C0A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Mécanisme n°1 : l’échiquier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E8D0641-155D-42EE-AB58-DE3D48C7D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5258" y="4782647"/>
            <a:ext cx="2272230" cy="1685363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400A4EF-B3AF-439C-A197-C7E02C2A0EC5}"/>
              </a:ext>
            </a:extLst>
          </p:cNvPr>
          <p:cNvSpPr txBox="1"/>
          <p:nvPr/>
        </p:nvSpPr>
        <p:spPr>
          <a:xfrm>
            <a:off x="897559" y="1541953"/>
            <a:ext cx="46403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Entrées :</a:t>
            </a:r>
          </a:p>
          <a:p>
            <a:r>
              <a:rPr lang="fr-FR" sz="1400" dirty="0">
                <a:solidFill>
                  <a:srgbClr val="0070C0"/>
                </a:solidFill>
              </a:rPr>
              <a:t>	</a:t>
            </a:r>
            <a:r>
              <a:rPr lang="fr-FR" sz="1400" dirty="0"/>
              <a:t>● E1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Type de capteur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Capteur effet Hall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Référence : </a:t>
            </a:r>
            <a:r>
              <a:rPr lang="fr-FR" sz="1400" dirty="0">
                <a:solidFill>
                  <a:srgbClr val="0070C0"/>
                </a:solidFill>
              </a:rPr>
              <a:t>Capteur à effet Hall A3144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Signal : </a:t>
            </a:r>
            <a:r>
              <a:rPr lang="fr-FR" sz="1400" dirty="0">
                <a:solidFill>
                  <a:srgbClr val="0070C0"/>
                </a:solidFill>
              </a:rPr>
              <a:t>Numérique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Voltage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0-5V</a:t>
            </a:r>
            <a:r>
              <a:rPr lang="fr-FR" dirty="0"/>
              <a:t>		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ACC1E0A-505A-4DA8-9EA2-FCE95E92F502}"/>
              </a:ext>
            </a:extLst>
          </p:cNvPr>
          <p:cNvSpPr txBox="1"/>
          <p:nvPr/>
        </p:nvSpPr>
        <p:spPr>
          <a:xfrm>
            <a:off x="5869609" y="1780078"/>
            <a:ext cx="46403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Entrées :</a:t>
            </a:r>
          </a:p>
          <a:p>
            <a:r>
              <a:rPr lang="fr-FR" sz="1400" dirty="0">
                <a:solidFill>
                  <a:srgbClr val="0070C0"/>
                </a:solidFill>
              </a:rPr>
              <a:t>	</a:t>
            </a:r>
            <a:r>
              <a:rPr lang="fr-FR" sz="1400" dirty="0"/>
              <a:t>● E2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Type de capteur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Capteur effet Hall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Référence : </a:t>
            </a:r>
            <a:r>
              <a:rPr lang="fr-FR" sz="1400" dirty="0">
                <a:solidFill>
                  <a:srgbClr val="0070C0"/>
                </a:solidFill>
              </a:rPr>
              <a:t>Capteur à effet Hall A3144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Signal : </a:t>
            </a:r>
            <a:r>
              <a:rPr lang="fr-FR" sz="1400" dirty="0">
                <a:solidFill>
                  <a:srgbClr val="0070C0"/>
                </a:solidFill>
              </a:rPr>
              <a:t>Numérique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Voltage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0-5V</a:t>
            </a:r>
            <a:r>
              <a:rPr lang="fr-FR" dirty="0"/>
              <a:t>		 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6308356-2ADA-43FC-91E4-1994E92F6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636" y="1371343"/>
            <a:ext cx="4515364" cy="239212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F8A4A6A-30EA-4A74-B232-A0C296884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072" y="1550735"/>
            <a:ext cx="4515364" cy="2392123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78133D04-7A94-46AF-BD1A-FDB85C47B8FD}"/>
              </a:ext>
            </a:extLst>
          </p:cNvPr>
          <p:cNvSpPr txBox="1"/>
          <p:nvPr/>
        </p:nvSpPr>
        <p:spPr>
          <a:xfrm>
            <a:off x="261820" y="4168695"/>
            <a:ext cx="59118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S1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Rôle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Activer/désactiver un électroaimant via un relais </a:t>
            </a:r>
            <a:r>
              <a:rPr lang="fr-FR" sz="1400" dirty="0">
                <a:solidFill>
                  <a:srgbClr val="0070C0"/>
                </a:solidFill>
              </a:rPr>
              <a:t>+ LED témoin sur le tableau de contrôle</a:t>
            </a:r>
          </a:p>
          <a:p>
            <a:pPr lvl="2"/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438819A-6698-43C0-BE1F-EBAC3A37A5D5}"/>
              </a:ext>
            </a:extLst>
          </p:cNvPr>
          <p:cNvSpPr txBox="1"/>
          <p:nvPr/>
        </p:nvSpPr>
        <p:spPr>
          <a:xfrm>
            <a:off x="237433" y="5729346"/>
            <a:ext cx="57584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Condition : </a:t>
            </a:r>
            <a:r>
              <a:rPr lang="fr-FR" sz="1400" dirty="0">
                <a:solidFill>
                  <a:srgbClr val="0070C0"/>
                </a:solidFill>
              </a:rPr>
              <a:t>Si E1 et E2 sont à 1 alors activer la sortie, sinon, désactiver la sortie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Voltage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0-5V</a:t>
            </a:r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856991C0-E3FF-4B0A-BFAF-76CF8DFBD7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759" y="4744819"/>
            <a:ext cx="1506741" cy="124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80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 35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A156923A-8DF4-4078-94DF-E315267FCF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3" name="Titre 1">
            <a:extLst>
              <a:ext uri="{FF2B5EF4-FFF2-40B4-BE49-F238E27FC236}">
                <a16:creationId xmlns:a16="http://schemas.microsoft.com/office/drawing/2014/main" id="{D7D47A08-2BF9-44C3-9F77-2D2D4A0332FD}"/>
              </a:ext>
            </a:extLst>
          </p:cNvPr>
          <p:cNvSpPr txBox="1">
            <a:spLocks/>
          </p:cNvSpPr>
          <p:nvPr/>
        </p:nvSpPr>
        <p:spPr>
          <a:xfrm>
            <a:off x="897559" y="38999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>
                <a:latin typeface="+mn-lt"/>
              </a:rPr>
              <a:t>Mécanisme n°1 : l’échiquier </a:t>
            </a:r>
            <a:endParaRPr lang="fr-FR" b="1" dirty="0">
              <a:latin typeface="+mn-lt"/>
            </a:endParaRPr>
          </a:p>
        </p:txBody>
      </p:sp>
      <p:pic>
        <p:nvPicPr>
          <p:cNvPr id="3" name="Image 2" descr="Une image contenant texte, carte, ordinateur&#10;&#10;Description générée automatiquement">
            <a:extLst>
              <a:ext uri="{FF2B5EF4-FFF2-40B4-BE49-F238E27FC236}">
                <a16:creationId xmlns:a16="http://schemas.microsoft.com/office/drawing/2014/main" id="{73E6A093-80CC-4ADF-B98C-66B14D094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998" y="1246679"/>
            <a:ext cx="5064004" cy="542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8440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882</TotalTime>
  <Words>368</Words>
  <Application>Microsoft Office PowerPoint</Application>
  <PresentationFormat>Grand écran</PresentationFormat>
  <Paragraphs>130</Paragraphs>
  <Slides>25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Courier New</vt:lpstr>
      <vt:lpstr>Thème Office</vt:lpstr>
      <vt:lpstr>Présentation PowerPoint</vt:lpstr>
      <vt:lpstr>Introduction</vt:lpstr>
      <vt:lpstr>Diagramme de cas d’utilisation</vt:lpstr>
      <vt:lpstr>Diagramme d’exigence</vt:lpstr>
      <vt:lpstr>Présentation PowerPoint</vt:lpstr>
      <vt:lpstr>Mes tâches</vt:lpstr>
      <vt:lpstr>Développement sur Arduino</vt:lpstr>
      <vt:lpstr>Mécanisme n°1 : l’échiquier </vt:lpstr>
      <vt:lpstr>Présentation PowerPoint</vt:lpstr>
      <vt:lpstr>Présentation PowerPoint</vt:lpstr>
      <vt:lpstr>Mécanisme n°2 : Le lion basculant </vt:lpstr>
      <vt:lpstr>Mécanisme n°2 : Le lion basculant </vt:lpstr>
      <vt:lpstr>Mécanisme n°2 : Le lion basculant </vt:lpstr>
      <vt:lpstr>Mécanisme n°3 : l’élément TERRE </vt:lpstr>
      <vt:lpstr>Mécanisme n°3 : l’élément TERRE </vt:lpstr>
      <vt:lpstr>Mécanisme n°3 : l’élément TERRE </vt:lpstr>
      <vt:lpstr>Message I2C</vt:lpstr>
      <vt:lpstr>Application Web de supervision</vt:lpstr>
      <vt:lpstr>Application Web de supervision</vt:lpstr>
      <vt:lpstr>Application Web de supervision</vt:lpstr>
      <vt:lpstr>Application Web de supervision</vt:lpstr>
      <vt:lpstr>Application Web de supervision</vt:lpstr>
      <vt:lpstr>Application Web de supervision</vt:lpstr>
      <vt:lpstr>Application Web de supervision</vt:lpstr>
      <vt:lpstr>Réseau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Joshua PINNEAU</dc:creator>
  <cp:lastModifiedBy>Joshua PINNEAU</cp:lastModifiedBy>
  <cp:revision>95</cp:revision>
  <dcterms:created xsi:type="dcterms:W3CDTF">2020-01-28T10:54:51Z</dcterms:created>
  <dcterms:modified xsi:type="dcterms:W3CDTF">2020-03-11T15:30:43Z</dcterms:modified>
</cp:coreProperties>
</file>